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2"/>
  </p:notesMasterIdLst>
  <p:sldIdLst>
    <p:sldId id="256" r:id="rId7"/>
    <p:sldId id="257" r:id="rId8"/>
    <p:sldId id="278" r:id="rId9"/>
    <p:sldId id="259" r:id="rId10"/>
    <p:sldId id="260" r:id="rId11"/>
    <p:sldId id="261" r:id="rId12"/>
    <p:sldId id="279" r:id="rId13"/>
    <p:sldId id="263" r:id="rId14"/>
    <p:sldId id="264" r:id="rId15"/>
    <p:sldId id="280" r:id="rId16"/>
    <p:sldId id="265" r:id="rId17"/>
    <p:sldId id="266" r:id="rId18"/>
    <p:sldId id="267" r:id="rId19"/>
    <p:sldId id="268" r:id="rId20"/>
    <p:sldId id="283" r:id="rId21"/>
    <p:sldId id="270" r:id="rId22"/>
    <p:sldId id="281" r:id="rId23"/>
    <p:sldId id="271" r:id="rId24"/>
    <p:sldId id="272" r:id="rId25"/>
    <p:sldId id="273" r:id="rId26"/>
    <p:sldId id="282" r:id="rId27"/>
    <p:sldId id="274" r:id="rId28"/>
    <p:sldId id="275" r:id="rId29"/>
    <p:sldId id="276" r:id="rId30"/>
    <p:sldId id="27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8435" autoAdjust="0"/>
  </p:normalViewPr>
  <p:slideViewPr>
    <p:cSldViewPr>
      <p:cViewPr varScale="1">
        <p:scale>
          <a:sx n="132" d="100"/>
          <a:sy n="132" d="100"/>
        </p:scale>
        <p:origin x="158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D6A7E-F88F-484D-ABA4-A83551472274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7BBEC-BFF6-4A2E-AE48-13B4F04B9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6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In the last lesson, you learned how to turn your meetings and phone calls into calorie burners.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Another important aspect of your workday is lunch.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Discover how to burn some calories during lunch in today's lesson.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Let’s begin…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6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This is the time to catch up on tasks you can't do earlier or later in the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749F-109E-4841-ABAD-89CD1985C02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7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You may want to mail packages, pick up dry cleaning, or go shopping.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Try to patronize shops close to your office so you can walk while running errands.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1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4.</a:t>
            </a:r>
            <a:r>
              <a:rPr lang="en-US" sz="1200" b="0" i="0" u="none" strike="noStrike" baseline="0" dirty="0">
                <a:solidFill>
                  <a:srgbClr val="FFFFFF"/>
                </a:solidFill>
                <a:latin typeface="Libre Baskerville Bold"/>
              </a:rPr>
              <a:t> </a:t>
            </a: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Go outside.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If you're able to eat outside, use this opportunity to get fresh air and exercise.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During long lunch hours, consider walking or biking to a park to eat.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8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During short lunch hours, consider going outside to a courtyard near your office or simply outside your building.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69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Even if you don't have a dedicated green space near your job, you can still enjoy the fresh air.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You may be able to find a quiet balcony, sidewalk, or other nook that gives you room to 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2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5.</a:t>
            </a:r>
            <a:r>
              <a:rPr lang="en-US" sz="1200" b="0" i="0" u="none" strike="noStrike" baseline="0" dirty="0">
                <a:solidFill>
                  <a:srgbClr val="FFFFFF"/>
                </a:solidFill>
                <a:latin typeface="Libre Baskerville Bold"/>
              </a:rPr>
              <a:t> </a:t>
            </a: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Get a workout.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 If you can squeeze in a workout during lunch hour, this is ideal.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You can do short workouts in your office or outside in the fresh air.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Organize your coworkers to form a small team of dedicated exercise partners.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7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Use the time to practice yoga, do aerobics, or even play a friendly game of sports.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63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Exercise can become a normal part of your lunch break at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 You may even look forward to it as a highlight of your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How much exercise can you fit into your lunch break?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From where you get your food to how you spend the break, you can make changes to get more exercise.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94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Kudos to you!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 You've reached the end of Module 2!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3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Looking forward, you'll find some awesome tips in Module 3 to make exercise more appealing.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You'll see how you can make it fun, easier, and more effective for you.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749F-109E-4841-ABAD-89CD1985C02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7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fontAlgn="t"/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Before we go on to Module 3, though, we'll pause for</a:t>
            </a:r>
            <a:r>
              <a:rPr lang="en-US" sz="1200" b="0" i="0" u="none" strike="noStrike" baseline="0" dirty="0">
                <a:solidFill>
                  <a:srgbClr val="FFFFFF"/>
                </a:solidFill>
                <a:latin typeface="Libre Baskerville Bold"/>
              </a:rPr>
              <a:t> </a:t>
            </a: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summary and reflection of Module 2.</a:t>
            </a:r>
          </a:p>
          <a:p>
            <a:pPr marL="0" marR="0" lvl="0" indent="0" algn="l" fontAlgn="t"/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fontAlgn="t"/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But first…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9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Here's what you need to do today…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93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Brainstorm how you can add additional movement to your lunch break.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 Make a list of your ideas.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 Take action on your ideas to burn more calories.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5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2. Invite your coworkers to join you in your new lunch activities.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Have fun, and we’ll see you </a:t>
            </a:r>
            <a:r>
              <a:rPr lang="en-US" sz="1200" b="0" i="0" u="none" strike="noStrike">
                <a:solidFill>
                  <a:srgbClr val="FFFFFF"/>
                </a:solidFill>
                <a:latin typeface="Libre Baskerville Bold"/>
              </a:rPr>
              <a:t>in Module 3!</a:t>
            </a: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1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Add to the fun and fitness by encouraging your coworkers to join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D749F-109E-4841-ABAD-89CD1985C02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Try out these positive adjustments to add activity to your lunch break…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3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Get up from your desk.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It's easy to spend the entire day at your desk without moving or standing.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 The lunch break is your chance to get up and move.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4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Even if your only option is to eat in another room or walk around and go back to your desk, this is still an excellent opportunity to get moving.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 Your body will appreciate every second of activity.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4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2. Get your food.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Keep your food in a refrigerator that's far away,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so you'll have to walk to get to your food and you're not tempted to snack mindlessly.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The extra steps to the fridge can add up during the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00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If you prefer to eat out during lunch, consider walking to a restaurant or café that is close to 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By walking, you'll burn calories and tone your legs.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1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3.Use the break to run errands.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 The lunch break is often the only chance you get to run errands.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FFFFFF"/>
                </a:solidFill>
                <a:latin typeface="Libre Baskerville Bold"/>
              </a:rPr>
              <a:t> Consider how you can use the time to get more activities done.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BBEC-BFF6-4A2E-AE48-13B4F04B95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3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3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1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39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74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3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3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95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97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94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21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0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8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8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61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80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69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16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7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57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10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7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2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4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34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72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76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75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94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64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8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87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96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40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67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35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9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69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37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02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9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08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0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335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68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28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4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9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28/07/2020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28/07/2020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5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3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3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4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28/07/2020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1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1981200" y="2038350"/>
            <a:ext cx="5600700" cy="1323439"/>
          </a:xfrm>
          <a:prstGeom prst="rect">
            <a:avLst/>
          </a:prstGeom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fontAlgn="ctr"/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Move During Your Lunch Break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Rectangle 1"/>
          <p:cNvSpPr/>
          <p:nvPr/>
        </p:nvSpPr>
        <p:spPr>
          <a:xfrm>
            <a:off x="266700" y="253365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FFFFFF"/>
                </a:solidFill>
                <a:latin typeface="Libre Baskerville" panose="02000000000000000000" pitchFamily="2" charset="0"/>
              </a:rPr>
              <a:t>This is the time to</a:t>
            </a:r>
          </a:p>
          <a:p>
            <a:pPr lvl="0">
              <a:defRPr/>
            </a:pPr>
            <a:r>
              <a:rPr lang="en-US" sz="4000" dirty="0">
                <a:solidFill>
                  <a:srgbClr val="FFFFFF"/>
                </a:solidFill>
                <a:latin typeface="Libre Baskerville" panose="02000000000000000000" pitchFamily="2" charset="0"/>
              </a:rPr>
              <a:t>catch up on tasks.</a:t>
            </a:r>
          </a:p>
        </p:txBody>
      </p:sp>
    </p:spTree>
    <p:extLst>
      <p:ext uri="{BB962C8B-B14F-4D97-AF65-F5344CB8AC3E}">
        <p14:creationId xmlns:p14="http://schemas.microsoft.com/office/powerpoint/2010/main" val="400897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762000" y="1641667"/>
            <a:ext cx="7905750" cy="1938992"/>
          </a:xfrm>
          <a:prstGeom prst="rect">
            <a:avLst/>
          </a:prstGeom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l" fontAlgn="ctr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Try to patronize shops close to your office so you can walk while running errands.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4648200" y="2305050"/>
            <a:ext cx="3962400" cy="707886"/>
          </a:xfrm>
          <a:prstGeom prst="rect">
            <a:avLst/>
          </a:prstGeom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fontAlgn="b"/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4.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 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Go outside.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990600" y="2457450"/>
            <a:ext cx="7086600" cy="132343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fontAlgn="t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During long lunch hours, walk or bik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 Bold"/>
              </a:rPr>
              <a:t>e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 to a park.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762000" y="3028950"/>
            <a:ext cx="7696200" cy="132343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fontAlgn="t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During short lunch hours, </a:t>
            </a:r>
            <a:endParaRPr lang="en-US" sz="40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fontAlgn="t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go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 Bold"/>
              </a:rPr>
              <a:t> 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outside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 Bold"/>
              </a:rPr>
              <a:t> 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your building.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1104900" y="1912144"/>
            <a:ext cx="7905750" cy="2554545"/>
          </a:xfrm>
          <a:prstGeom prst="rect">
            <a:avLst/>
          </a:prstGeom>
        </p:spPr>
        <p:txBody>
          <a:bodyPr lIns="91440" tIns="45720" rIns="91440" bIns="45720" rtlCol="0" anchor="b">
            <a:spAutoFit/>
          </a:bodyPr>
          <a:lstStyle/>
          <a:p>
            <a:pPr fontAlgn="b"/>
            <a:r>
              <a:rPr lang="en-US" sz="4000" dirty="0">
                <a:solidFill>
                  <a:srgbClr val="FFFFFF"/>
                </a:solidFill>
                <a:latin typeface="Libre Baskerville" panose="02000000000000000000" pitchFamily="2" charset="0"/>
              </a:rPr>
              <a:t>Find a quiet balcony, sidewalk, or other nook</a:t>
            </a:r>
          </a:p>
          <a:p>
            <a:pPr fontAlgn="b"/>
            <a:r>
              <a:rPr lang="en-US" sz="4000" dirty="0">
                <a:solidFill>
                  <a:srgbClr val="FFFFFF"/>
                </a:solidFill>
                <a:latin typeface="Libre Baskerville" panose="02000000000000000000" pitchFamily="2" charset="0"/>
              </a:rPr>
              <a:t>that gives you room to pace.</a:t>
            </a:r>
          </a:p>
          <a:p>
            <a:pPr marL="0" marR="0" lvl="0" indent="0" algn="l" fontAlgn="b"/>
            <a:endParaRPr sz="4000" b="0" i="0" u="none" strike="noStrike" dirty="0">
              <a:solidFill>
                <a:srgbClr val="FFFFFF"/>
              </a:solidFill>
              <a:latin typeface="Libre Baskerville Bold"/>
            </a:endParaRPr>
          </a:p>
        </p:txBody>
      </p:sp>
    </p:spTree>
    <p:extLst>
      <p:ext uri="{BB962C8B-B14F-4D97-AF65-F5344CB8AC3E}">
        <p14:creationId xmlns:p14="http://schemas.microsoft.com/office/powerpoint/2010/main" val="303207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2400300" y="476250"/>
            <a:ext cx="4724400" cy="707886"/>
          </a:xfrm>
          <a:prstGeom prst="rect">
            <a:avLst/>
          </a:prstGeom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fontAlgn="ctr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5.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 Bold"/>
              </a:rPr>
              <a:t> 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Get a workout.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990600" y="2228850"/>
            <a:ext cx="7905750" cy="1323439"/>
          </a:xfrm>
          <a:prstGeom prst="rect">
            <a:avLst/>
          </a:prstGeom>
        </p:spPr>
        <p:txBody>
          <a:bodyPr lIns="91440" tIns="45720" rIns="91440" bIns="45720" rtlCol="0" anchor="ctr">
            <a:spAutoFit/>
          </a:bodyPr>
          <a:lstStyle/>
          <a:p>
            <a:pPr lvl="0" fontAlgn="ctr"/>
            <a:r>
              <a:rPr lang="en-US" sz="4000" b="0" i="0" u="none" strike="noStrike" dirty="0">
                <a:solidFill>
                  <a:srgbClr val="FFFFFF"/>
                </a:solidFill>
                <a:latin typeface="Libre Baskerville Bold"/>
              </a:rPr>
              <a:t>You can do short workouts</a:t>
            </a:r>
          </a:p>
          <a:p>
            <a:pPr lvl="0" fontAlgn="ctr"/>
            <a:r>
              <a:rPr lang="en-US" sz="4000" b="0" i="0" u="none" strike="noStrike" dirty="0">
                <a:solidFill>
                  <a:srgbClr val="FFFFFF"/>
                </a:solidFill>
                <a:latin typeface="Libre Baskerville Bold"/>
              </a:rPr>
              <a:t>in your office or outside. </a:t>
            </a:r>
          </a:p>
        </p:txBody>
      </p:sp>
    </p:spTree>
    <p:extLst>
      <p:ext uri="{BB962C8B-B14F-4D97-AF65-F5344CB8AC3E}">
        <p14:creationId xmlns:p14="http://schemas.microsoft.com/office/powerpoint/2010/main" val="9580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884711" y="1602254"/>
            <a:ext cx="7374577" cy="1938992"/>
          </a:xfrm>
          <a:prstGeom prst="rect">
            <a:avLst/>
          </a:prstGeom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fontAlgn="b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Use the time to practice yoga, do aerobics, or  play a friendly game of sports.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1066800" y="1581150"/>
            <a:ext cx="7905750" cy="1323439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Exercise can become a normal part of your lunch break at work.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914400" y="704850"/>
            <a:ext cx="7905750" cy="1323439"/>
          </a:xfrm>
          <a:prstGeom prst="rect">
            <a:avLst/>
          </a:prstGeom>
        </p:spPr>
        <p:txBody>
          <a:bodyPr lIns="91440" tIns="45720" rIns="91440" bIns="45720" rtlCol="0" anchor="ctr">
            <a:spAutoFit/>
          </a:bodyPr>
          <a:lstStyle/>
          <a:p>
            <a:pPr fontAlgn="ctr"/>
            <a:r>
              <a:rPr lang="en-US" sz="4000" dirty="0">
                <a:solidFill>
                  <a:srgbClr val="FFFFFF"/>
                </a:solidFill>
                <a:latin typeface="Libre Baskerville Bold"/>
              </a:rPr>
              <a:t>How much exercise can you fit into your lunch break?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3276600" y="2457450"/>
            <a:ext cx="5257800" cy="1938992"/>
          </a:xfrm>
          <a:prstGeom prst="rect">
            <a:avLst/>
          </a:prstGeom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fontAlgn="b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Kudos to you!</a:t>
            </a:r>
            <a:endParaRPr lang="en-US" sz="40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fontAlgn="b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You've reached the</a:t>
            </a:r>
            <a:endParaRPr lang="en-US" sz="40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fontAlgn="b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end of Module 2!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Rectangle 1"/>
          <p:cNvSpPr/>
          <p:nvPr/>
        </p:nvSpPr>
        <p:spPr>
          <a:xfrm>
            <a:off x="1143000" y="1602254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FFFFFF"/>
                </a:solidFill>
                <a:latin typeface="Libre Baskerville Bold"/>
              </a:rPr>
              <a:t>You'll find some awesome tips in Module 3 to make exercise more appealing. </a:t>
            </a:r>
          </a:p>
        </p:txBody>
      </p:sp>
    </p:spTree>
    <p:extLst>
      <p:ext uri="{BB962C8B-B14F-4D97-AF65-F5344CB8AC3E}">
        <p14:creationId xmlns:p14="http://schemas.microsoft.com/office/powerpoint/2010/main" val="1317900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1181100" y="3524250"/>
            <a:ext cx="7905750" cy="1323439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/>
            <a:r>
              <a:rPr lang="en-US" sz="4000" b="0" i="0" u="none" strike="noStrike" dirty="0">
                <a:solidFill>
                  <a:srgbClr val="FFFFFF"/>
                </a:solidFill>
                <a:latin typeface="Libre Baskerville Bold"/>
              </a:rPr>
              <a:t>We’ll 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pause for</a:t>
            </a:r>
            <a:endParaRPr lang="en-US" sz="4000" b="0" i="0" u="none" strike="noStrike" dirty="0">
              <a:solidFill>
                <a:srgbClr val="FFFFFF"/>
              </a:solidFill>
              <a:latin typeface="Libre Baskerville Bold"/>
            </a:endParaRPr>
          </a:p>
          <a:p>
            <a:pPr marL="0" marR="0" lvl="0" indent="0" algn="l" fontAlgn="t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summary and reflection.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342900" y="2762250"/>
            <a:ext cx="5486400" cy="132343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fontAlgn="t"/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Here's what you need to do today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…</a:t>
            </a:r>
            <a:endParaRPr sz="4000" b="0" i="0" u="none" strike="noStrike" dirty="0">
              <a:solidFill>
                <a:srgbClr val="FFFFFF"/>
              </a:solidFill>
              <a:latin typeface="Libre Baskerville" panose="02000000000000000000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838200" y="1602254"/>
            <a:ext cx="7905750" cy="1938992"/>
          </a:xfrm>
          <a:prstGeom prst="rect">
            <a:avLst/>
          </a:prstGeom>
        </p:spPr>
        <p:txBody>
          <a:bodyPr lIns="91440" tIns="45720" rIns="91440" bIns="45720" rtlCol="0" anchor="ctr">
            <a:spAutoFit/>
          </a:bodyPr>
          <a:lstStyle/>
          <a:p>
            <a:pPr marL="0" marR="0" lvl="0" indent="0" algn="l" fontAlgn="ctr"/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1.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 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Brainstorm how you can add additional movement to your lunch break.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3733800" y="1085850"/>
            <a:ext cx="5753100" cy="2554545"/>
          </a:xfrm>
          <a:prstGeom prst="rect">
            <a:avLst/>
          </a:prstGeom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fontAlgn="ctr"/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2.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 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Invite your coworkers to join you in your new lunch activities.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Rectangle 1"/>
          <p:cNvSpPr/>
          <p:nvPr/>
        </p:nvSpPr>
        <p:spPr>
          <a:xfrm>
            <a:off x="1257300" y="219075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FFFFFF"/>
                </a:solidFill>
                <a:latin typeface="Libre Baskerville Bold"/>
              </a:rPr>
              <a:t>Add to the fun and fitness by encouraging your coworkers to join you.</a:t>
            </a:r>
          </a:p>
        </p:txBody>
      </p:sp>
    </p:spTree>
    <p:extLst>
      <p:ext uri="{BB962C8B-B14F-4D97-AF65-F5344CB8AC3E}">
        <p14:creationId xmlns:p14="http://schemas.microsoft.com/office/powerpoint/2010/main" val="58210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533400" y="2609850"/>
            <a:ext cx="7381875" cy="1938992"/>
          </a:xfrm>
          <a:prstGeom prst="rect">
            <a:avLst/>
          </a:prstGeom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fontAlgn="ctr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Try out these positive adjustments to add activity 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 Bold"/>
              </a:rPr>
              <a:t>to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 your lunch break</a:t>
            </a:r>
            <a:r>
              <a:rPr lang="en-US" sz="4000" dirty="0">
                <a:solidFill>
                  <a:srgbClr val="FFFFFF"/>
                </a:solidFill>
                <a:latin typeface="Libre Baskerville Bold"/>
              </a:rPr>
              <a:t>…</a:t>
            </a:r>
            <a:endParaRPr sz="4000" b="0" i="0" u="none" strike="noStrike" dirty="0">
              <a:solidFill>
                <a:srgbClr val="FFFFFF"/>
              </a:solidFill>
              <a:latin typeface="Libre Baskervill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1238250" y="2217807"/>
            <a:ext cx="7905750" cy="707886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1.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 Bold"/>
              </a:rPr>
              <a:t> 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Get up from your desk.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1104900" y="3143250"/>
            <a:ext cx="7905750" cy="1323439"/>
          </a:xfrm>
          <a:prstGeom prst="rect">
            <a:avLst/>
          </a:prstGeom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Your body will appreciate every second of activity.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3" name="Rectangle 2"/>
          <p:cNvSpPr/>
          <p:nvPr/>
        </p:nvSpPr>
        <p:spPr>
          <a:xfrm>
            <a:off x="1562100" y="2609850"/>
            <a:ext cx="4610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FFFFFF"/>
                </a:solidFill>
                <a:latin typeface="Libre Baskerville Bold"/>
              </a:rPr>
              <a:t>2. Get your food.</a:t>
            </a:r>
          </a:p>
        </p:txBody>
      </p:sp>
    </p:spTree>
    <p:extLst>
      <p:ext uri="{BB962C8B-B14F-4D97-AF65-F5344CB8AC3E}">
        <p14:creationId xmlns:p14="http://schemas.microsoft.com/office/powerpoint/2010/main" val="262956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419100" y="2762250"/>
            <a:ext cx="7905750" cy="1323439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/>
            <a:r>
              <a:rPr sz="4000" b="0" i="0" u="none" strike="noStrike" dirty="0">
                <a:solidFill>
                  <a:srgbClr val="FFFFFF"/>
                </a:solidFill>
                <a:latin typeface="Libre Baskerville Bold"/>
              </a:rPr>
              <a:t>By walking, you'll burn calories and tone your legs.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619125" y="809625"/>
          <a:ext cx="8524875" cy="4333875"/>
          <a:chOff x="619125" y="809625"/>
          <a:chExt cx="8524875" cy="4333875"/>
        </a:xfrm>
      </p:grpSpPr>
      <p:sp>
        <p:nvSpPr>
          <p:cNvPr id="2" name="TextBox 1"/>
          <p:cNvSpPr txBox="1"/>
          <p:nvPr/>
        </p:nvSpPr>
        <p:spPr>
          <a:xfrm>
            <a:off x="419100" y="857250"/>
            <a:ext cx="8420100" cy="707886"/>
          </a:xfrm>
          <a:prstGeom prst="rect">
            <a:avLst/>
          </a:prstGeom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fontAlgn="ctr"/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3.</a:t>
            </a:r>
            <a:r>
              <a:rPr lang="en-US"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 </a:t>
            </a:r>
            <a:r>
              <a:rPr sz="4000" b="0" i="0" u="none" strike="noStrike" dirty="0">
                <a:solidFill>
                  <a:srgbClr val="FFFFFF"/>
                </a:solidFill>
                <a:latin typeface="Libre Baskerville" panose="02000000000000000000" pitchFamily="2" charset="0"/>
              </a:rPr>
              <a:t>Use the break to run errands.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977</Words>
  <Application>Microsoft Macintosh PowerPoint</Application>
  <PresentationFormat>On-screen Show (16:9)</PresentationFormat>
  <Paragraphs>133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Libre Baskerville</vt:lpstr>
      <vt:lpstr>Libre Baskerville Bold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 During Your Lunch Br</dc:title>
  <dc:subject>Move During Your Lunch Br</dc:subject>
  <dc:creator>PLR.me PPTX Generator</dc:creator>
  <cp:keywords>Move During Your Lunch Br</cp:keywords>
  <dc:description>This PPTX File Was Generated By The PPTX Generator On PLR.me</dc:description>
  <cp:lastModifiedBy>Nathan Yates</cp:lastModifiedBy>
  <cp:revision>15</cp:revision>
  <dcterms:created xsi:type="dcterms:W3CDTF">2018-01-27T08:33:02Z</dcterms:created>
  <dcterms:modified xsi:type="dcterms:W3CDTF">2020-07-29T00:56:25Z</dcterms:modified>
  <cp:category>PLR PPTX</cp:category>
</cp:coreProperties>
</file>